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310" r:id="rId2"/>
    <p:sldId id="311" r:id="rId3"/>
    <p:sldId id="313" r:id="rId4"/>
    <p:sldId id="314" r:id="rId5"/>
    <p:sldId id="312" r:id="rId6"/>
    <p:sldId id="315" r:id="rId7"/>
    <p:sldId id="317" r:id="rId8"/>
    <p:sldId id="318" r:id="rId9"/>
    <p:sldId id="319" r:id="rId10"/>
    <p:sldId id="320" r:id="rId11"/>
    <p:sldId id="321" r:id="rId12"/>
    <p:sldId id="322" r:id="rId13"/>
    <p:sldId id="32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DFD"/>
    <a:srgbClr val="0033CC"/>
    <a:srgbClr val="FFF7A7"/>
    <a:srgbClr val="003366"/>
    <a:srgbClr val="333399"/>
    <a:srgbClr val="800000"/>
    <a:srgbClr val="FF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898" autoAdjust="0"/>
    <p:restoredTop sz="94660"/>
  </p:normalViewPr>
  <p:slideViewPr>
    <p:cSldViewPr>
      <p:cViewPr varScale="1">
        <p:scale>
          <a:sx n="74" d="100"/>
          <a:sy n="74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62B764-8C1E-43FC-8B45-7EDC3C8A46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1142976" y="571480"/>
            <a:ext cx="6858048" cy="1651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kern="10" dirty="0" err="1">
                <a:ln/>
                <a:solidFill>
                  <a:schemeClr val="accent3"/>
                </a:solidFill>
                <a:latin typeface="Impact"/>
              </a:rPr>
              <a:t>геометрія</a:t>
            </a:r>
            <a:r>
              <a:rPr lang="ru-RU" sz="3600" b="1" kern="10" dirty="0">
                <a:ln/>
                <a:solidFill>
                  <a:schemeClr val="accent3"/>
                </a:solidFill>
                <a:latin typeface="Impact"/>
              </a:rPr>
              <a:t> 7 </a:t>
            </a:r>
            <a:r>
              <a:rPr lang="ru-RU" sz="3600" b="1" kern="10" dirty="0" err="1">
                <a:ln/>
                <a:solidFill>
                  <a:schemeClr val="accent3"/>
                </a:solidFill>
                <a:latin typeface="Impact"/>
              </a:rPr>
              <a:t>клас</a:t>
            </a:r>
            <a:endParaRPr lang="ru-RU" sz="3600" b="1" kern="10" dirty="0">
              <a:ln/>
              <a:solidFill>
                <a:schemeClr val="accent3"/>
              </a:solidFill>
              <a:latin typeface="Impact"/>
            </a:endParaRPr>
          </a:p>
        </p:txBody>
      </p:sp>
      <p:sp>
        <p:nvSpPr>
          <p:cNvPr id="39941" name="WordArt 5"/>
          <p:cNvSpPr>
            <a:spLocks noChangeArrowheads="1" noChangeShapeType="1" noTextEdit="1"/>
          </p:cNvSpPr>
          <p:nvPr/>
        </p:nvSpPr>
        <p:spPr bwMode="auto">
          <a:xfrm>
            <a:off x="1500188" y="3857625"/>
            <a:ext cx="6334125" cy="1296988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трикутники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Розумово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– </a:t>
            </a: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тренувальні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вправи</a:t>
            </a:r>
            <a:endParaRPr lang="ru-RU" sz="4100" b="1" kern="120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7696200" cy="3657600"/>
          </a:xfrm>
        </p:spPr>
        <p:txBody>
          <a:bodyPr>
            <a:normAutofit/>
          </a:bodyPr>
          <a:lstStyle/>
          <a:p>
            <a:pPr marL="547688" indent="-411163" eaLnBrk="1" hangingPunct="1">
              <a:lnSpc>
                <a:spcPct val="70000"/>
              </a:lnSpc>
            </a:pPr>
            <a:r>
              <a:rPr lang="ru-RU" sz="2600" smtClean="0"/>
              <a:t>Учням пропонується  декілька АНАГРАМ , які вони повинні  відгадати: 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smtClean="0"/>
              <a:t>ОСТОНАР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smtClean="0"/>
              <a:t>ИТКУ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smtClean="0"/>
              <a:t>НИККУТТРИ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smtClean="0"/>
              <a:t>МЕТРРИПЕ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smtClean="0"/>
              <a:t>ДРЕБЕРІВНОНИЙ </a:t>
            </a:r>
          </a:p>
          <a:p>
            <a:pPr marL="547688" indent="-411163" algn="ctr" eaLnBrk="1" hangingPunct="1">
              <a:lnSpc>
                <a:spcPct val="70000"/>
              </a:lnSpc>
              <a:buFontTx/>
              <a:buNone/>
            </a:pPr>
            <a:r>
              <a:rPr lang="ru-RU" sz="3300" smtClean="0"/>
              <a:t>РІЯМЕГЕОТ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0"/>
            <a:ext cx="8858280" cy="839810"/>
          </a:xfrm>
        </p:spPr>
        <p:txBody>
          <a:bodyPr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Підсумок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4100" b="1" kern="12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уроку</a:t>
            </a:r>
            <a:r>
              <a:rPr lang="en-US" sz="4100" b="1" kern="12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100" b="1" kern="12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Т 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е с т о в а    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р о б о т а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857224" y="1071546"/>
          <a:ext cx="7429520" cy="5402272"/>
        </p:xfrm>
        <a:graphic>
          <a:graphicData uri="http://schemas.openxmlformats.org/drawingml/2006/table">
            <a:tbl>
              <a:tblPr/>
              <a:tblGrid>
                <a:gridCol w="1857380"/>
                <a:gridCol w="1857380"/>
                <a:gridCol w="1857380"/>
                <a:gridCol w="1857380"/>
              </a:tblGrid>
              <a:tr h="34314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  Кут,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міра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менша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90º,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називається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43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а) розгорнутий;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б) гострий;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в) тупий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г)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прямий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4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2.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Оберіть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правильне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твердження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435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а) периметр трикутника – це сума мір його кутів 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б) щоб знайти сторону рівностороннього трикутника, треба його периметр помножити на три;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в) периметр трикутника – це сума довжин  його  сторін 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г)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трикутник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має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два  кута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і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три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сторони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4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3.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Трикутник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, у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дві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сторони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рівні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,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називається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43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а)  рівнобедрений;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б)  різносторонній;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в)  рівносторонній;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г)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прямокутний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4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4.  Периметр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рівностороннього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12 см.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Його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сторона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дорівнює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43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а)  36 см;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б)   6 см;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в)   3 см 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г)   4 см.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4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5.  Периметр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рівнобедреного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дорівнює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42 см,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його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основа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дорівнює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22 см.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Знайдіть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бічну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сторону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43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а)   24 см;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б)   20 см;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в)   64 см ;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г)   10 см.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4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6.  В   ∆ АВС   АВ:ВС:АС = 3:5:7. 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Знайдіть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периметр ∆ АВС,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якщо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ВС = 20 см.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431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а)   60 см;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б)   30 см;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в)   35 см 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г)   300 см.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Творче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завдання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:  </a:t>
            </a:r>
            <a:b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4100" b="1" kern="120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227" name="Объект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7696200" cy="860425"/>
          </a:xfrm>
        </p:spPr>
        <p:txBody>
          <a:bodyPr>
            <a:normAutofit fontScale="92500" lnSpcReduction="20000"/>
          </a:bodyPr>
          <a:lstStyle/>
          <a:p>
            <a:pPr marL="547688" indent="-411163" eaLnBrk="1" hangingPunct="1"/>
            <a:r>
              <a:rPr lang="ru-RU" smtClean="0"/>
              <a:t>Як за допомогою лінійки  побудувати кут, рівний даному  ?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258888" y="3213100"/>
            <a:ext cx="3097212" cy="2303463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258888" y="4005263"/>
            <a:ext cx="5834062" cy="15113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Гра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4100" b="1" kern="12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4100" b="1" kern="1200" dirty="0" err="1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Знайди</a:t>
            </a:r>
            <a:r>
              <a:rPr lang="ru-RU" sz="4100" b="1" kern="12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4100" b="1" kern="1200" dirty="0" err="1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помилку</a:t>
            </a:r>
            <a:r>
              <a:rPr lang="ru-RU" sz="4100" b="1" kern="12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4100" b="1" kern="120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3251" name="Объект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7696200" cy="582613"/>
          </a:xfrm>
        </p:spPr>
        <p:txBody>
          <a:bodyPr/>
          <a:lstStyle/>
          <a:p>
            <a:pPr marL="547688" indent="-411163" eaLnBrk="1" hangingPunct="1"/>
            <a:r>
              <a:rPr lang="ru-RU" smtClean="0"/>
              <a:t> У  задачі  допущені  помилки:</a:t>
            </a:r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2636838"/>
            <a:ext cx="3605212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3" name="Прямоугольник 3"/>
          <p:cNvSpPr>
            <a:spLocks noChangeArrowheads="1"/>
          </p:cNvSpPr>
          <p:nvPr/>
        </p:nvSpPr>
        <p:spPr bwMode="auto">
          <a:xfrm>
            <a:off x="250825" y="5445125"/>
            <a:ext cx="8569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36525" algn="ctr">
              <a:spcBef>
                <a:spcPct val="20000"/>
              </a:spcBef>
              <a:buClr>
                <a:srgbClr val="F9F9F9"/>
              </a:buClr>
              <a:buSzPct val="65000"/>
            </a:pPr>
            <a:r>
              <a:rPr lang="ru-RU" sz="2800">
                <a:latin typeface="Franklin Gothic Book" pitchFamily="34" charset="0"/>
              </a:rPr>
              <a:t>Учні  повинні знайти помилки, виправити  </a:t>
            </a:r>
            <a:r>
              <a:rPr lang="ru-RU" sz="2800">
                <a:solidFill>
                  <a:srgbClr val="FFFFFF"/>
                </a:solidFill>
                <a:latin typeface="Franklin Gothic Book" pitchFamily="34" charset="0"/>
              </a:rPr>
              <a:t>їх. </a:t>
            </a:r>
          </a:p>
        </p:txBody>
      </p:sp>
      <p:sp>
        <p:nvSpPr>
          <p:cNvPr id="53254" name="TextBox 4"/>
          <p:cNvSpPr txBox="1">
            <a:spLocks noChangeArrowheads="1"/>
          </p:cNvSpPr>
          <p:nvPr/>
        </p:nvSpPr>
        <p:spPr bwMode="auto">
          <a:xfrm>
            <a:off x="4535488" y="2852738"/>
            <a:ext cx="40687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>
                <a:latin typeface="Arial" charset="0"/>
              </a:rPr>
              <a:t>х+7х-(х+3)=32                   </a:t>
            </a:r>
          </a:p>
          <a:p>
            <a:pPr algn="ctr"/>
            <a:r>
              <a:rPr lang="ru-RU" sz="4400">
                <a:latin typeface="Arial" charset="0"/>
              </a:rPr>
              <a:t>  10х=35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0063"/>
            <a:ext cx="7815263" cy="4591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err="1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</a:rPr>
              <a:t>Означення</a:t>
            </a:r>
            <a:r>
              <a:rPr lang="ru-RU" sz="2400" b="1" dirty="0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</a:rPr>
              <a:t>елементів</a:t>
            </a:r>
            <a:r>
              <a:rPr lang="ru-RU" sz="2400" b="1" dirty="0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</a:rPr>
              <a:t>трикутника</a:t>
            </a:r>
            <a:r>
              <a:rPr lang="ru-RU" sz="2400" dirty="0" smtClean="0">
                <a:latin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</a:rPr>
              <a:t>Медіаною</a:t>
            </a:r>
            <a:r>
              <a:rPr lang="ru-RU" sz="2000" b="1" i="1" dirty="0" smtClean="0"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трикутника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називається</a:t>
            </a:r>
            <a:r>
              <a:rPr lang="ru-RU" sz="1600" dirty="0" smtClean="0">
                <a:latin typeface="Times New Roman" pitchFamily="18" charset="0"/>
              </a:rPr>
              <a:t>… </a:t>
            </a:r>
            <a:r>
              <a:rPr lang="ru-RU" sz="4000" dirty="0" smtClean="0"/>
              <a:t>                 </a:t>
            </a:r>
            <a:r>
              <a:rPr lang="ru-RU" sz="1800" dirty="0" smtClean="0">
                <a:latin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</a:rPr>
              <a:t>Бісектрисою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трикутника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називається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…</a:t>
            </a:r>
            <a:r>
              <a:rPr lang="ru-RU" sz="2000" dirty="0" smtClean="0">
                <a:latin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</a:rPr>
              <a:t>Висотою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трикутника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,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опущеною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з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даної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вершини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,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називається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… </a:t>
            </a:r>
            <a:b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/>
            </a:r>
            <a:b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Вкажіть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малюнки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, на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яких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зображено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відповідний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елемент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</a:rPr>
              <a:t>трикутника</a:t>
            </a:r>
            <a:r>
              <a:rPr lang="ru-RU" sz="2000" dirty="0" smtClean="0">
                <a:latin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</a:rPr>
            </a:br>
            <a:endParaRPr lang="ru-RU" sz="1800" dirty="0" smtClean="0">
              <a:latin typeface="Times New Roman" pitchFamily="18" charset="0"/>
            </a:endParaRPr>
          </a:p>
        </p:txBody>
      </p:sp>
      <p:pic>
        <p:nvPicPr>
          <p:cNvPr id="4096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4429125"/>
            <a:ext cx="1871662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4286250"/>
            <a:ext cx="1785937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313" y="4786313"/>
            <a:ext cx="1800225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0" y="4786313"/>
            <a:ext cx="1944688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450" name="Rectangle 18"/>
          <p:cNvSpPr>
            <a:spLocks noChangeArrowheads="1"/>
          </p:cNvSpPr>
          <p:nvPr/>
        </p:nvSpPr>
        <p:spPr bwMode="auto">
          <a:xfrm>
            <a:off x="1785938" y="6357938"/>
            <a:ext cx="5010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b="1" dirty="0" err="1">
                <a:latin typeface="Times New Roman" pitchFamily="18" charset="0"/>
              </a:rPr>
              <a:t>Трикутники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називаються</a:t>
            </a:r>
            <a:r>
              <a:rPr lang="ru-RU" sz="2000" b="1" i="1" dirty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2000" b="1" i="1" dirty="0" err="1">
                <a:latin typeface="Times New Roman" pitchFamily="18" charset="0"/>
                <a:ea typeface="+mj-ea"/>
                <a:cs typeface="+mj-cs"/>
              </a:rPr>
              <a:t>рівними</a:t>
            </a:r>
            <a:r>
              <a:rPr lang="ru-RU" sz="2000" b="1" i="1" dirty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, </a:t>
            </a:r>
            <a:r>
              <a:rPr lang="ru-RU" sz="2000" b="1" i="1" dirty="0" err="1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якщо</a:t>
            </a:r>
            <a:r>
              <a:rPr lang="ru-RU" sz="2000" b="1" i="1" dirty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…</a:t>
            </a:r>
          </a:p>
        </p:txBody>
      </p:sp>
      <p:sp>
        <p:nvSpPr>
          <p:cNvPr id="40968" name="TextBox 11"/>
          <p:cNvSpPr txBox="1">
            <a:spLocks noChangeArrowheads="1"/>
          </p:cNvSpPr>
          <p:nvPr/>
        </p:nvSpPr>
        <p:spPr bwMode="auto">
          <a:xfrm>
            <a:off x="1714500" y="56435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1</a:t>
            </a:r>
          </a:p>
        </p:txBody>
      </p:sp>
      <p:sp>
        <p:nvSpPr>
          <p:cNvPr id="40969" name="TextBox 12"/>
          <p:cNvSpPr txBox="1">
            <a:spLocks noChangeArrowheads="1"/>
          </p:cNvSpPr>
          <p:nvPr/>
        </p:nvSpPr>
        <p:spPr bwMode="auto">
          <a:xfrm>
            <a:off x="4214813" y="600075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2</a:t>
            </a:r>
          </a:p>
        </p:txBody>
      </p:sp>
      <p:sp>
        <p:nvSpPr>
          <p:cNvPr id="40970" name="TextBox 13"/>
          <p:cNvSpPr txBox="1">
            <a:spLocks noChangeArrowheads="1"/>
          </p:cNvSpPr>
          <p:nvPr/>
        </p:nvSpPr>
        <p:spPr bwMode="auto">
          <a:xfrm>
            <a:off x="6000750" y="571500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3</a:t>
            </a:r>
          </a:p>
        </p:txBody>
      </p:sp>
      <p:sp>
        <p:nvSpPr>
          <p:cNvPr id="40971" name="TextBox 14"/>
          <p:cNvSpPr txBox="1">
            <a:spLocks noChangeArrowheads="1"/>
          </p:cNvSpPr>
          <p:nvPr/>
        </p:nvSpPr>
        <p:spPr bwMode="auto">
          <a:xfrm>
            <a:off x="7715250" y="600075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4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6870700" cy="8636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00FF"/>
                </a:solidFill>
                <a:latin typeface="Times New Roman" pitchFamily="18" charset="0"/>
              </a:rPr>
              <a:t>Рівнобедрений трикутник</a:t>
            </a:r>
            <a:endParaRPr lang="ru-RU" sz="3600" smtClean="0">
              <a:latin typeface="Times New Roman" pitchFamily="18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7696200" cy="4217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800" u="sng" dirty="0" err="1" smtClean="0">
                <a:latin typeface="Times New Roman" pitchFamily="18" charset="0"/>
              </a:rPr>
              <a:t>Рівнобедреним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трикутником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ru-RU" sz="2000" b="1" i="1" dirty="0" err="1" smtClean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називається</a:t>
            </a:r>
            <a:r>
              <a:rPr lang="ru-RU" sz="2000" b="1" i="1" dirty="0" smtClean="0">
                <a:solidFill>
                  <a:srgbClr val="800000"/>
                </a:solidFill>
                <a:latin typeface="Times New Roman" pitchFamily="18" charset="0"/>
                <a:ea typeface="+mj-ea"/>
                <a:cs typeface="+mj-cs"/>
              </a:rPr>
              <a:t>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sz="1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sz="1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4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14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r>
              <a:rPr lang="ru-RU" sz="1800" b="1" dirty="0" err="1" smtClean="0">
                <a:solidFill>
                  <a:srgbClr val="0000FF"/>
                </a:solidFill>
                <a:latin typeface="Times New Roman" pitchFamily="18" charset="0"/>
              </a:rPr>
              <a:t>Властивості</a:t>
            </a: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Times New Roman" pitchFamily="18" charset="0"/>
              </a:rPr>
              <a:t>рівнобедреного</a:t>
            </a:r>
            <a:r>
              <a:rPr lang="ru-RU" sz="1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Times New Roman" pitchFamily="18" charset="0"/>
              </a:rPr>
              <a:t>трикутника</a:t>
            </a:r>
            <a:endParaRPr lang="ru-RU" sz="18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ru-RU" sz="1800" dirty="0" smtClean="0">
                <a:latin typeface="Times New Roman" pitchFamily="18" charset="0"/>
              </a:rPr>
              <a:t>У </a:t>
            </a:r>
            <a:r>
              <a:rPr lang="ru-RU" sz="1800" dirty="0" err="1" smtClean="0">
                <a:latin typeface="Times New Roman" pitchFamily="18" charset="0"/>
              </a:rPr>
              <a:t>рівнобедреного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трикутника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дві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сторони</a:t>
            </a:r>
            <a:r>
              <a:rPr lang="ru-RU" sz="1800" dirty="0" smtClean="0">
                <a:latin typeface="Times New Roman" pitchFamily="18" charset="0"/>
              </a:rPr>
              <a:t> ...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ru-RU" sz="1800" dirty="0" smtClean="0">
                <a:latin typeface="Times New Roman" pitchFamily="18" charset="0"/>
              </a:rPr>
              <a:t>У </a:t>
            </a:r>
            <a:r>
              <a:rPr lang="ru-RU" sz="1800" dirty="0" err="1" smtClean="0">
                <a:latin typeface="Times New Roman" pitchFamily="18" charset="0"/>
              </a:rPr>
              <a:t>рівнобедреного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трикутника</a:t>
            </a:r>
            <a:r>
              <a:rPr lang="ru-RU" sz="1800" dirty="0" smtClean="0">
                <a:latin typeface="Times New Roman" pitchFamily="18" charset="0"/>
              </a:rPr>
              <a:t> кути при </a:t>
            </a:r>
            <a:r>
              <a:rPr lang="ru-RU" sz="1800" dirty="0" err="1" smtClean="0">
                <a:latin typeface="Times New Roman" pitchFamily="18" charset="0"/>
              </a:rPr>
              <a:t>основі</a:t>
            </a:r>
            <a:r>
              <a:rPr lang="ru-RU" sz="1800" dirty="0" smtClean="0">
                <a:latin typeface="Times New Roman" pitchFamily="18" charset="0"/>
              </a:rPr>
              <a:t> …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</a:rPr>
              <a:t>3. </a:t>
            </a:r>
            <a:r>
              <a:rPr lang="ru-RU" sz="1800" dirty="0" smtClean="0">
                <a:latin typeface="Times New Roman" pitchFamily="18" charset="0"/>
              </a:rPr>
              <a:t>У </a:t>
            </a:r>
            <a:r>
              <a:rPr lang="ru-RU" sz="1800" dirty="0" err="1" smtClean="0">
                <a:latin typeface="Times New Roman" pitchFamily="18" charset="0"/>
              </a:rPr>
              <a:t>рівнобедреного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трикутника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медіана</a:t>
            </a:r>
            <a:r>
              <a:rPr lang="ru-RU" sz="1800" dirty="0" smtClean="0">
                <a:latin typeface="Times New Roman" pitchFamily="18" charset="0"/>
              </a:rPr>
              <a:t>, проведена до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основи</a:t>
            </a:r>
            <a:r>
              <a:rPr lang="ru-RU" sz="1800" dirty="0" smtClean="0">
                <a:latin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</a:rPr>
              <a:t>є</a:t>
            </a:r>
            <a:r>
              <a:rPr lang="ru-RU" sz="1800" dirty="0" smtClean="0">
                <a:latin typeface="Times New Roman" pitchFamily="18" charset="0"/>
              </a:rPr>
              <a:t> ...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1400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ru-RU" sz="1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У </a:t>
            </a:r>
            <a:r>
              <a:rPr lang="ru-RU" sz="2000" dirty="0" err="1" smtClean="0">
                <a:latin typeface="Times New Roman" pitchFamily="18" charset="0"/>
              </a:rPr>
              <a:t>рівнобедреному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трикутнику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висота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медіана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</a:rPr>
              <a:t>бісектриса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</a:rPr>
              <a:t>проведені</a:t>
            </a:r>
            <a:r>
              <a:rPr lang="ru-RU" sz="2000" dirty="0" smtClean="0">
                <a:latin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</a:rPr>
              <a:t>основи</a:t>
            </a:r>
            <a:r>
              <a:rPr lang="ru-RU" sz="2000" dirty="0" smtClean="0">
                <a:latin typeface="Times New Roman" pitchFamily="18" charset="0"/>
              </a:rPr>
              <a:t>, ….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ru-RU" sz="20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ru-RU" sz="9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900" dirty="0" smtClean="0">
              <a:latin typeface="Times New Roman" pitchFamily="18" charset="0"/>
            </a:endParaRPr>
          </a:p>
        </p:txBody>
      </p:sp>
      <p:pic>
        <p:nvPicPr>
          <p:cNvPr id="4198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1285875"/>
            <a:ext cx="185737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636838"/>
            <a:ext cx="1919288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73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smtClean="0">
                <a:solidFill>
                  <a:srgbClr val="0000FF"/>
                </a:solidFill>
                <a:latin typeface="Times New Roman" pitchFamily="18" charset="0"/>
              </a:rPr>
              <a:t>Рівносторонній трикутник</a:t>
            </a:r>
            <a:br>
              <a:rPr lang="ru-RU" sz="3200" b="1" smtClean="0">
                <a:solidFill>
                  <a:srgbClr val="0000FF"/>
                </a:solidFill>
                <a:latin typeface="Times New Roman" pitchFamily="18" charset="0"/>
              </a:rPr>
            </a:br>
            <a:endParaRPr lang="ru-RU" sz="3200" b="1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52513"/>
            <a:ext cx="7696200" cy="44338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2400" smtClean="0">
                <a:latin typeface="Times New Roman" pitchFamily="18" charset="0"/>
              </a:rPr>
              <a:t>Трикутник називається рівностороннім (правильним), якщо…</a:t>
            </a:r>
          </a:p>
          <a:p>
            <a:pPr eaLnBrk="1" hangingPunct="1">
              <a:buFontTx/>
              <a:buNone/>
            </a:pPr>
            <a:endParaRPr lang="uk-UA" sz="24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uk-UA" sz="24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uk-UA" sz="24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uk-UA" sz="240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sz="2400" b="1" smtClean="0">
                <a:solidFill>
                  <a:srgbClr val="0000FF"/>
                </a:solidFill>
                <a:latin typeface="Times New Roman" pitchFamily="18" charset="0"/>
              </a:rPr>
              <a:t>Властивості рівностороннього трикутника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</a:rPr>
              <a:t>1.</a:t>
            </a:r>
            <a:r>
              <a:rPr lang="ru-RU" sz="1800" smtClean="0">
                <a:latin typeface="Times New Roman" pitchFamily="18" charset="0"/>
              </a:rPr>
              <a:t> У рівносторонньому трикутнику всі кути ...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</a:rPr>
              <a:t>2.</a:t>
            </a:r>
            <a:r>
              <a:rPr lang="ru-RU" sz="1800" smtClean="0">
                <a:latin typeface="Times New Roman" pitchFamily="18" charset="0"/>
              </a:rPr>
              <a:t> Будь-яка медіана рівностороннього трикутника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sz="1800" smtClean="0">
                <a:latin typeface="Times New Roman" pitchFamily="18" charset="0"/>
              </a:rPr>
              <a:t> є…</a:t>
            </a:r>
          </a:p>
          <a:p>
            <a:pPr>
              <a:spcBef>
                <a:spcPct val="50000"/>
              </a:spcBef>
              <a:buFontTx/>
              <a:buNone/>
            </a:pPr>
            <a:endParaRPr lang="ru-RU" sz="1800" b="1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000" smtClean="0">
              <a:latin typeface="Times New Roman" pitchFamily="18" charset="0"/>
            </a:endParaRPr>
          </a:p>
        </p:txBody>
      </p:sp>
      <p:pic>
        <p:nvPicPr>
          <p:cNvPr id="4301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1628775"/>
            <a:ext cx="2319338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4076700"/>
            <a:ext cx="23193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04813"/>
            <a:ext cx="7696200" cy="50815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sz="2800" b="1" smtClean="0">
                <a:latin typeface="Times New Roman" pitchFamily="18" charset="0"/>
              </a:rPr>
              <a:t>              Ознаки рівності трикутників</a:t>
            </a:r>
            <a:endParaRPr lang="ru-RU" sz="2800" b="1" smtClean="0">
              <a:latin typeface="Times New Roman" pitchFamily="18" charset="0"/>
            </a:endParaRP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0" y="836613"/>
            <a:ext cx="2233613" cy="3671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 b="1">
                <a:solidFill>
                  <a:srgbClr val="FF3300"/>
                </a:solidFill>
                <a:latin typeface="Times New Roman" pitchFamily="18" charset="0"/>
              </a:rPr>
              <a:t>І ознака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(за двома сторонами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 і кутом між ними)</a:t>
            </a:r>
          </a:p>
          <a:p>
            <a:pPr algn="ctr"/>
            <a:endParaRPr lang="uk-UA" sz="1600" b="1" i="1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ru-RU" sz="1600">
              <a:latin typeface="Times New Roman" pitchFamily="18" charset="0"/>
            </a:endParaRPr>
          </a:p>
        </p:txBody>
      </p:sp>
      <p:pic>
        <p:nvPicPr>
          <p:cNvPr id="4403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133600"/>
            <a:ext cx="194468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angle 11"/>
          <p:cNvSpPr>
            <a:spLocks noChangeArrowheads="1"/>
          </p:cNvSpPr>
          <p:nvPr/>
        </p:nvSpPr>
        <p:spPr bwMode="auto">
          <a:xfrm>
            <a:off x="2195513" y="1484313"/>
            <a:ext cx="2233612" cy="3671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 b="1">
                <a:solidFill>
                  <a:srgbClr val="FF3300"/>
                </a:solidFill>
                <a:latin typeface="Times New Roman" pitchFamily="18" charset="0"/>
              </a:rPr>
              <a:t>ІІ ознака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(за  стороною і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 двома прилеглими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кутами)</a:t>
            </a:r>
          </a:p>
          <a:p>
            <a:pPr algn="ctr"/>
            <a:endParaRPr lang="uk-UA" sz="1600" b="1" i="1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ru-RU" sz="1600">
              <a:latin typeface="Times New Roman" pitchFamily="18" charset="0"/>
            </a:endParaRPr>
          </a:p>
        </p:txBody>
      </p:sp>
      <p:pic>
        <p:nvPicPr>
          <p:cNvPr id="44038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3141663"/>
            <a:ext cx="2016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Rectangle 14"/>
          <p:cNvSpPr>
            <a:spLocks noChangeArrowheads="1"/>
          </p:cNvSpPr>
          <p:nvPr/>
        </p:nvSpPr>
        <p:spPr bwMode="auto">
          <a:xfrm>
            <a:off x="4427538" y="2205038"/>
            <a:ext cx="2233612" cy="3671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 b="1">
                <a:solidFill>
                  <a:srgbClr val="FF3300"/>
                </a:solidFill>
                <a:latin typeface="Times New Roman" pitchFamily="18" charset="0"/>
              </a:rPr>
              <a:t>ІІІ ознака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(за трьома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сторонами )</a:t>
            </a:r>
          </a:p>
          <a:p>
            <a:pPr algn="ctr"/>
            <a:endParaRPr lang="uk-UA" sz="1600" b="1" i="1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ru-RU" sz="1600">
              <a:latin typeface="Times New Roman" pitchFamily="18" charset="0"/>
            </a:endParaRPr>
          </a:p>
        </p:txBody>
      </p:sp>
      <p:pic>
        <p:nvPicPr>
          <p:cNvPr id="44040" name="Picture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3716338"/>
            <a:ext cx="208756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1" name="Rectangle 17"/>
          <p:cNvSpPr>
            <a:spLocks noChangeArrowheads="1"/>
          </p:cNvSpPr>
          <p:nvPr/>
        </p:nvSpPr>
        <p:spPr bwMode="auto">
          <a:xfrm>
            <a:off x="6732588" y="2852738"/>
            <a:ext cx="2233612" cy="3076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 b="1">
                <a:solidFill>
                  <a:srgbClr val="FF3300"/>
                </a:solidFill>
                <a:latin typeface="Times New Roman" pitchFamily="18" charset="0"/>
              </a:rPr>
              <a:t>І</a:t>
            </a:r>
            <a:r>
              <a:rPr lang="en-US" sz="1600" b="1">
                <a:solidFill>
                  <a:srgbClr val="FF3300"/>
                </a:solidFill>
                <a:latin typeface="Times New Roman" pitchFamily="18" charset="0"/>
              </a:rPr>
              <a:t>V</a:t>
            </a:r>
            <a:r>
              <a:rPr lang="uk-UA" sz="1600" b="1">
                <a:solidFill>
                  <a:srgbClr val="FF3300"/>
                </a:solidFill>
                <a:latin typeface="Times New Roman" pitchFamily="18" charset="0"/>
              </a:rPr>
              <a:t> ознака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(за двома сторонами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і кутом не між</a:t>
            </a:r>
          </a:p>
          <a:p>
            <a:pPr algn="ctr"/>
            <a:r>
              <a:rPr lang="uk-UA" sz="1600" b="1" i="1">
                <a:latin typeface="Times New Roman" pitchFamily="18" charset="0"/>
              </a:rPr>
              <a:t>ними  )</a:t>
            </a:r>
          </a:p>
          <a:p>
            <a:pPr algn="ctr"/>
            <a:endParaRPr lang="uk-UA" sz="1600" b="1" i="1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uk-UA" sz="1600">
              <a:latin typeface="Times New Roman" pitchFamily="18" charset="0"/>
            </a:endParaRPr>
          </a:p>
          <a:p>
            <a:pPr algn="ctr"/>
            <a:endParaRPr lang="ru-RU" sz="1600">
              <a:latin typeface="Times New Roman" pitchFamily="18" charset="0"/>
            </a:endParaRPr>
          </a:p>
        </p:txBody>
      </p:sp>
      <p:sp>
        <p:nvSpPr>
          <p:cNvPr id="44042" name="AutoShape 18"/>
          <p:cNvSpPr>
            <a:spLocks noChangeArrowheads="1"/>
          </p:cNvSpPr>
          <p:nvPr/>
        </p:nvSpPr>
        <p:spPr bwMode="auto">
          <a:xfrm>
            <a:off x="7019925" y="4292600"/>
            <a:ext cx="647700" cy="1295400"/>
          </a:xfrm>
          <a:prstGeom prst="triangle">
            <a:avLst>
              <a:gd name="adj" fmla="val 50000"/>
            </a:avLst>
          </a:prstGeom>
          <a:solidFill>
            <a:srgbClr val="FFF7A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4043" name="AutoShape 19"/>
          <p:cNvSpPr>
            <a:spLocks noChangeArrowheads="1"/>
          </p:cNvSpPr>
          <p:nvPr/>
        </p:nvSpPr>
        <p:spPr bwMode="auto">
          <a:xfrm>
            <a:off x="7740650" y="4292600"/>
            <a:ext cx="647700" cy="1295400"/>
          </a:xfrm>
          <a:prstGeom prst="triangle">
            <a:avLst>
              <a:gd name="adj" fmla="val 50000"/>
            </a:avLst>
          </a:prstGeom>
          <a:solidFill>
            <a:srgbClr val="FFF7A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44044" name="Line 20"/>
          <p:cNvSpPr>
            <a:spLocks noChangeShapeType="1"/>
          </p:cNvSpPr>
          <p:nvPr/>
        </p:nvSpPr>
        <p:spPr bwMode="auto">
          <a:xfrm>
            <a:off x="7092950" y="4941888"/>
            <a:ext cx="14287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5" name="Line 21"/>
          <p:cNvSpPr>
            <a:spLocks noChangeShapeType="1"/>
          </p:cNvSpPr>
          <p:nvPr/>
        </p:nvSpPr>
        <p:spPr bwMode="auto">
          <a:xfrm>
            <a:off x="7812088" y="486886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6" name="Line 22"/>
          <p:cNvSpPr>
            <a:spLocks noChangeShapeType="1"/>
          </p:cNvSpPr>
          <p:nvPr/>
        </p:nvSpPr>
        <p:spPr bwMode="auto">
          <a:xfrm flipH="1">
            <a:off x="7380288" y="4797425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7" name="Line 23"/>
          <p:cNvSpPr>
            <a:spLocks noChangeShapeType="1"/>
          </p:cNvSpPr>
          <p:nvPr/>
        </p:nvSpPr>
        <p:spPr bwMode="auto">
          <a:xfrm flipH="1">
            <a:off x="8172450" y="4797425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8" name="Line 24"/>
          <p:cNvSpPr>
            <a:spLocks noChangeShapeType="1"/>
          </p:cNvSpPr>
          <p:nvPr/>
        </p:nvSpPr>
        <p:spPr bwMode="auto">
          <a:xfrm flipH="1">
            <a:off x="7451725" y="49418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9" name="Line 25"/>
          <p:cNvSpPr>
            <a:spLocks noChangeShapeType="1"/>
          </p:cNvSpPr>
          <p:nvPr/>
        </p:nvSpPr>
        <p:spPr bwMode="auto">
          <a:xfrm flipH="1">
            <a:off x="8243888" y="4941888"/>
            <a:ext cx="730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0" name="Line 28"/>
          <p:cNvSpPr>
            <a:spLocks noChangeShapeType="1"/>
          </p:cNvSpPr>
          <p:nvPr/>
        </p:nvSpPr>
        <p:spPr bwMode="auto">
          <a:xfrm flipH="1">
            <a:off x="7524750" y="5445125"/>
            <a:ext cx="71438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1" name="Line 29"/>
          <p:cNvSpPr>
            <a:spLocks noChangeShapeType="1"/>
          </p:cNvSpPr>
          <p:nvPr/>
        </p:nvSpPr>
        <p:spPr bwMode="auto">
          <a:xfrm flipH="1">
            <a:off x="8243888" y="5445125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52" name="TextBox 21"/>
          <p:cNvSpPr txBox="1">
            <a:spLocks noChangeArrowheads="1"/>
          </p:cNvSpPr>
          <p:nvPr/>
        </p:nvSpPr>
        <p:spPr bwMode="auto">
          <a:xfrm>
            <a:off x="7143750" y="5929313"/>
            <a:ext cx="1500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/>
              <a:t>ДОВЕДІТЬ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9275"/>
            <a:ext cx="6870700" cy="647700"/>
          </a:xfrm>
        </p:spPr>
        <p:txBody>
          <a:bodyPr/>
          <a:lstStyle/>
          <a:p>
            <a:pPr eaLnBrk="1" hangingPunct="1"/>
            <a:r>
              <a:rPr lang="uk-UA" sz="2800" b="1" smtClean="0">
                <a:solidFill>
                  <a:srgbClr val="0000FF"/>
                </a:solidFill>
                <a:latin typeface="Times New Roman" pitchFamily="18" charset="0"/>
              </a:rPr>
              <a:t>Тренувальні вправи</a:t>
            </a:r>
            <a:endParaRPr lang="ru-RU" smtClean="0">
              <a:solidFill>
                <a:srgbClr val="0000FF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7696200" cy="47529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1800" smtClean="0">
                <a:latin typeface="Times New Roman" pitchFamily="18" charset="0"/>
              </a:rPr>
              <a:t>АВС = </a:t>
            </a: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1800" smtClean="0">
                <a:latin typeface="Times New Roman" pitchFamily="18" charset="0"/>
              </a:rPr>
              <a:t>ВА</a:t>
            </a:r>
            <a:r>
              <a:rPr lang="en-US" sz="1800" smtClean="0">
                <a:latin typeface="Times New Roman" pitchFamily="18" charset="0"/>
              </a:rPr>
              <a:t>D</a:t>
            </a:r>
            <a:r>
              <a:rPr lang="uk-UA" sz="1800" smtClean="0">
                <a:latin typeface="Times New Roman" pitchFamily="18" charset="0"/>
              </a:rPr>
              <a:t>. Їх сторони А</a:t>
            </a:r>
            <a:r>
              <a:rPr lang="en-US" sz="1800" smtClean="0">
                <a:latin typeface="Times New Roman" pitchFamily="18" charset="0"/>
              </a:rPr>
              <a:t>D</a:t>
            </a:r>
            <a:r>
              <a:rPr lang="uk-UA" sz="1800" smtClean="0">
                <a:latin typeface="Times New Roman" pitchFamily="18" charset="0"/>
              </a:rPr>
              <a:t> і ВС перетинаються в точці О, яка є їх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uk-UA" sz="1800" smtClean="0">
                <a:latin typeface="Times New Roman" pitchFamily="18" charset="0"/>
              </a:rPr>
              <a:t>                                              серединою. Довести, що трикутник АОС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uk-UA" sz="1800" smtClean="0">
                <a:latin typeface="Times New Roman" pitchFamily="18" charset="0"/>
              </a:rPr>
              <a:t>                                              дорівнює трикутнику ВО</a:t>
            </a:r>
            <a:r>
              <a:rPr lang="en-US" sz="1800" smtClean="0">
                <a:latin typeface="Times New Roman" pitchFamily="18" charset="0"/>
              </a:rPr>
              <a:t>D</a:t>
            </a:r>
            <a:r>
              <a:rPr lang="uk-UA" sz="1800" smtClean="0">
                <a:latin typeface="Times New Roman" pitchFamily="18" charset="0"/>
              </a:rPr>
              <a:t>.(Довести  двома 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uk-UA" sz="1800" smtClean="0">
                <a:latin typeface="Times New Roman" pitchFamily="18" charset="0"/>
              </a:rPr>
              <a:t>                                              способами)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ru-RU" sz="180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ru-RU" sz="1800" smtClean="0">
                <a:latin typeface="Times New Roman" pitchFamily="18" charset="0"/>
              </a:rPr>
              <a:t>2.У </a:t>
            </a: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1800" smtClean="0">
                <a:latin typeface="Times New Roman" pitchFamily="18" charset="0"/>
              </a:rPr>
              <a:t>АВС точка М - середина сторони АВ. Від точки М на промені СМ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ru-RU" sz="1800" smtClean="0">
                <a:latin typeface="Times New Roman" pitchFamily="18" charset="0"/>
              </a:rPr>
              <a:t>                                              відкладений відрізок МК = СМ. Знайти ВС,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ru-RU" sz="1800" smtClean="0">
                <a:latin typeface="Times New Roman" pitchFamily="18" charset="0"/>
              </a:rPr>
              <a:t>                                              якщо АК = 7,2см. 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uk-UA" sz="2000" b="1" smtClean="0">
                <a:solidFill>
                  <a:srgbClr val="FF0000"/>
                </a:solidFill>
                <a:latin typeface="Times New Roman" pitchFamily="18" charset="0"/>
              </a:rPr>
              <a:t>3. За допомогою пластмасового нерівнобедреного трикутника з   гострим   кутом </a:t>
            </a:r>
            <a:r>
              <a:rPr lang="el-GR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ά</a:t>
            </a:r>
            <a:r>
              <a:rPr lang="uk-UA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побудувати кут величиною </a:t>
            </a:r>
            <a:r>
              <a:rPr lang="el-GR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ά</a:t>
            </a:r>
            <a:r>
              <a:rPr lang="uk-UA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/ 2.</a:t>
            </a:r>
            <a:endParaRPr lang="el-GR" sz="2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smtClean="0">
              <a:solidFill>
                <a:srgbClr val="FF330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smtClean="0">
              <a:solidFill>
                <a:srgbClr val="FF3300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uk-UA" sz="180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ru-RU" sz="180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1800" smtClean="0">
              <a:latin typeface="Times New Roman" pitchFamily="18" charset="0"/>
            </a:endParaRPr>
          </a:p>
        </p:txBody>
      </p:sp>
      <p:pic>
        <p:nvPicPr>
          <p:cNvPr id="4506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628775"/>
            <a:ext cx="1728788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3716338"/>
            <a:ext cx="1731963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ъект 2"/>
          <p:cNvSpPr>
            <a:spLocks noGrp="1"/>
          </p:cNvSpPr>
          <p:nvPr>
            <p:ph idx="4294967295"/>
          </p:nvPr>
        </p:nvSpPr>
        <p:spPr>
          <a:xfrm>
            <a:off x="0" y="333375"/>
            <a:ext cx="7696200" cy="1292225"/>
          </a:xfrm>
        </p:spPr>
        <p:txBody>
          <a:bodyPr/>
          <a:lstStyle/>
          <a:p>
            <a:pPr marL="547688" indent="-411163" eaLnBrk="1" hangingPunct="1"/>
            <a:r>
              <a:rPr lang="ru-RU" sz="2800" smtClean="0"/>
              <a:t>Учні розв’язують кросворд , в якому  з’являється тема уроку - «ТРИКУТНИК».</a:t>
            </a:r>
            <a:r>
              <a:rPr lang="ru-RU" smtClean="0"/>
              <a:t> </a:t>
            </a:r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28775"/>
            <a:ext cx="4649788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4787900" y="1700213"/>
            <a:ext cx="42481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err="1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Питання</a:t>
            </a:r>
            <a:r>
              <a:rPr lang="ru-RU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 до </a:t>
            </a:r>
            <a:r>
              <a:rPr lang="ru-RU" dirty="0" err="1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кросворду</a:t>
            </a:r>
            <a:r>
              <a:rPr lang="ru-RU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: </a:t>
            </a:r>
          </a:p>
          <a:p>
            <a:r>
              <a:rPr lang="ru-RU" dirty="0">
                <a:latin typeface="Arial" charset="0"/>
              </a:rPr>
              <a:t>1.  В  </a:t>
            </a:r>
            <a:r>
              <a:rPr lang="ru-RU" dirty="0" err="1">
                <a:latin typeface="Arial" charset="0"/>
              </a:rPr>
              <a:t>геометрії</a:t>
            </a:r>
            <a:r>
              <a:rPr lang="ru-RU" dirty="0">
                <a:latin typeface="Arial" charset="0"/>
              </a:rPr>
              <a:t>  </a:t>
            </a:r>
            <a:r>
              <a:rPr lang="ru-RU" dirty="0" err="1">
                <a:latin typeface="Arial" charset="0"/>
              </a:rPr>
              <a:t>її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доводять</a:t>
            </a:r>
            <a:r>
              <a:rPr lang="ru-RU" dirty="0">
                <a:latin typeface="Arial" charset="0"/>
              </a:rPr>
              <a:t>. </a:t>
            </a:r>
          </a:p>
          <a:p>
            <a:r>
              <a:rPr lang="ru-RU" dirty="0">
                <a:latin typeface="Arial" charset="0"/>
              </a:rPr>
              <a:t>2.  </a:t>
            </a:r>
            <a:r>
              <a:rPr lang="ru-RU" dirty="0" err="1">
                <a:latin typeface="Arial" charset="0"/>
              </a:rPr>
              <a:t>Одиниця</a:t>
            </a:r>
            <a:r>
              <a:rPr lang="ru-RU" dirty="0">
                <a:latin typeface="Arial" charset="0"/>
              </a:rPr>
              <a:t>  </a:t>
            </a:r>
            <a:r>
              <a:rPr lang="ru-RU" dirty="0" err="1">
                <a:latin typeface="Arial" charset="0"/>
              </a:rPr>
              <a:t>вимірювання</a:t>
            </a:r>
            <a:r>
              <a:rPr lang="ru-RU" dirty="0">
                <a:latin typeface="Arial" charset="0"/>
              </a:rPr>
              <a:t>  </a:t>
            </a:r>
            <a:r>
              <a:rPr lang="ru-RU" dirty="0" err="1">
                <a:latin typeface="Arial" charset="0"/>
              </a:rPr>
              <a:t>кутів</a:t>
            </a:r>
            <a:r>
              <a:rPr lang="ru-RU" dirty="0">
                <a:latin typeface="Arial" charset="0"/>
              </a:rPr>
              <a:t>. </a:t>
            </a:r>
          </a:p>
          <a:p>
            <a:r>
              <a:rPr lang="ru-RU" dirty="0">
                <a:latin typeface="Arial" charset="0"/>
              </a:rPr>
              <a:t>3.  Кут, </a:t>
            </a:r>
            <a:r>
              <a:rPr lang="ru-RU" dirty="0" err="1">
                <a:latin typeface="Arial" charset="0"/>
              </a:rPr>
              <a:t>міра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якого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більша</a:t>
            </a:r>
            <a:r>
              <a:rPr lang="ru-RU" dirty="0">
                <a:latin typeface="Arial" charset="0"/>
              </a:rPr>
              <a:t> за 90</a:t>
            </a:r>
            <a:r>
              <a:rPr lang="en-US" dirty="0">
                <a:latin typeface="Arial" charset="0"/>
              </a:rPr>
              <a:t>º , </a:t>
            </a:r>
            <a:r>
              <a:rPr lang="ru-RU" dirty="0" err="1">
                <a:latin typeface="Arial" charset="0"/>
              </a:rPr>
              <a:t>але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менша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ніж</a:t>
            </a:r>
            <a:r>
              <a:rPr lang="ru-RU" dirty="0">
                <a:latin typeface="Arial" charset="0"/>
              </a:rPr>
              <a:t> 180</a:t>
            </a:r>
            <a:r>
              <a:rPr lang="en-US" dirty="0">
                <a:latin typeface="Arial" charset="0"/>
              </a:rPr>
              <a:t>º. </a:t>
            </a:r>
          </a:p>
          <a:p>
            <a:r>
              <a:rPr lang="en-US" dirty="0">
                <a:latin typeface="Arial" charset="0"/>
              </a:rPr>
              <a:t>4.  </a:t>
            </a:r>
            <a:r>
              <a:rPr lang="ru-RU" dirty="0">
                <a:latin typeface="Arial" charset="0"/>
              </a:rPr>
              <a:t>Вони </a:t>
            </a:r>
            <a:r>
              <a:rPr lang="ru-RU" dirty="0" err="1">
                <a:latin typeface="Arial" charset="0"/>
              </a:rPr>
              <a:t>є</a:t>
            </a:r>
            <a:r>
              <a:rPr lang="ru-RU" dirty="0">
                <a:latin typeface="Arial" charset="0"/>
              </a:rPr>
              <a:t>  </a:t>
            </a:r>
            <a:r>
              <a:rPr lang="ru-RU" dirty="0" err="1">
                <a:latin typeface="Arial" charset="0"/>
              </a:rPr>
              <a:t>і</a:t>
            </a:r>
            <a:r>
              <a:rPr lang="ru-RU" dirty="0">
                <a:latin typeface="Arial" charset="0"/>
              </a:rPr>
              <a:t>  в  </a:t>
            </a:r>
            <a:r>
              <a:rPr lang="ru-RU" dirty="0" err="1">
                <a:latin typeface="Arial" charset="0"/>
              </a:rPr>
              <a:t>квадраті</a:t>
            </a:r>
            <a:r>
              <a:rPr lang="ru-RU" dirty="0">
                <a:latin typeface="Arial" charset="0"/>
              </a:rPr>
              <a:t> , </a:t>
            </a:r>
            <a:r>
              <a:rPr lang="ru-RU" dirty="0" err="1">
                <a:latin typeface="Arial" charset="0"/>
              </a:rPr>
              <a:t>і</a:t>
            </a:r>
            <a:r>
              <a:rPr lang="ru-RU" dirty="0">
                <a:latin typeface="Arial" charset="0"/>
              </a:rPr>
              <a:t>  </a:t>
            </a:r>
            <a:r>
              <a:rPr lang="ru-RU" dirty="0" err="1">
                <a:latin typeface="Arial" charset="0"/>
              </a:rPr>
              <a:t>в</a:t>
            </a:r>
            <a:r>
              <a:rPr lang="ru-RU" dirty="0">
                <a:latin typeface="Arial" charset="0"/>
              </a:rPr>
              <a:t>  </a:t>
            </a:r>
            <a:r>
              <a:rPr lang="ru-RU" dirty="0" err="1">
                <a:latin typeface="Arial" charset="0"/>
              </a:rPr>
              <a:t>кімнаті</a:t>
            </a:r>
            <a:r>
              <a:rPr lang="ru-RU" dirty="0">
                <a:latin typeface="Arial" charset="0"/>
              </a:rPr>
              <a:t>. </a:t>
            </a:r>
          </a:p>
          <a:p>
            <a:r>
              <a:rPr lang="ru-RU" dirty="0">
                <a:latin typeface="Arial" charset="0"/>
              </a:rPr>
              <a:t>5.  Сума </a:t>
            </a:r>
            <a:r>
              <a:rPr lang="ru-RU" dirty="0" err="1">
                <a:latin typeface="Arial" charset="0"/>
              </a:rPr>
              <a:t>їх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дорівнює</a:t>
            </a:r>
            <a:r>
              <a:rPr lang="ru-RU" dirty="0">
                <a:latin typeface="Arial" charset="0"/>
              </a:rPr>
              <a:t> 180</a:t>
            </a:r>
            <a:r>
              <a:rPr lang="en-US" dirty="0">
                <a:latin typeface="Arial" charset="0"/>
              </a:rPr>
              <a:t>º  </a:t>
            </a:r>
            <a:r>
              <a:rPr lang="ru-RU" dirty="0">
                <a:latin typeface="Arial" charset="0"/>
              </a:rPr>
              <a:t>та вони </a:t>
            </a:r>
            <a:r>
              <a:rPr lang="ru-RU" dirty="0" err="1">
                <a:latin typeface="Arial" charset="0"/>
              </a:rPr>
              <a:t>мають</a:t>
            </a:r>
            <a:r>
              <a:rPr lang="ru-RU" dirty="0">
                <a:latin typeface="Arial" charset="0"/>
              </a:rPr>
              <a:t> </a:t>
            </a:r>
            <a:r>
              <a:rPr lang="ru-RU" dirty="0" err="1">
                <a:latin typeface="Arial" charset="0"/>
              </a:rPr>
              <a:t>спільну</a:t>
            </a:r>
            <a:r>
              <a:rPr lang="ru-RU" dirty="0">
                <a:latin typeface="Arial" charset="0"/>
              </a:rPr>
              <a:t> сторону. </a:t>
            </a:r>
          </a:p>
          <a:p>
            <a:r>
              <a:rPr lang="ru-RU" dirty="0">
                <a:latin typeface="Arial" charset="0"/>
              </a:rPr>
              <a:t>6.  В </a:t>
            </a:r>
            <a:r>
              <a:rPr lang="ru-RU" dirty="0" err="1">
                <a:latin typeface="Arial" charset="0"/>
              </a:rPr>
              <a:t>сьомому</a:t>
            </a:r>
            <a:r>
              <a:rPr lang="ru-RU" dirty="0">
                <a:latin typeface="Arial" charset="0"/>
              </a:rPr>
              <a:t> вона - алгебра та </a:t>
            </a:r>
            <a:r>
              <a:rPr lang="ru-RU" dirty="0" err="1">
                <a:latin typeface="Arial" charset="0"/>
              </a:rPr>
              <a:t>геометрія</a:t>
            </a:r>
            <a:r>
              <a:rPr lang="ru-RU" dirty="0">
                <a:latin typeface="Arial" charset="0"/>
              </a:rPr>
              <a:t>,  у </a:t>
            </a:r>
            <a:r>
              <a:rPr lang="ru-RU" dirty="0" err="1">
                <a:latin typeface="Arial" charset="0"/>
              </a:rPr>
              <a:t>першому</a:t>
            </a:r>
            <a:r>
              <a:rPr lang="ru-RU" dirty="0">
                <a:latin typeface="Arial" charset="0"/>
              </a:rPr>
              <a:t> -…? </a:t>
            </a:r>
          </a:p>
        </p:txBody>
      </p:sp>
      <p:sp>
        <p:nvSpPr>
          <p:cNvPr id="47109" name="TextBox 5"/>
          <p:cNvSpPr txBox="1">
            <a:spLocks noChangeArrowheads="1"/>
          </p:cNvSpPr>
          <p:nvPr/>
        </p:nvSpPr>
        <p:spPr bwMode="auto">
          <a:xfrm>
            <a:off x="4745038" y="4581525"/>
            <a:ext cx="43989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7.  За її допомогою будують  відрізки. </a:t>
            </a:r>
          </a:p>
          <a:p>
            <a:r>
              <a:rPr lang="ru-RU">
                <a:latin typeface="Arial" charset="0"/>
              </a:rPr>
              <a:t>8.  Кут мірою 90</a:t>
            </a:r>
            <a:r>
              <a:rPr lang="en-US">
                <a:latin typeface="Arial" charset="0"/>
              </a:rPr>
              <a:t>º. </a:t>
            </a:r>
          </a:p>
          <a:p>
            <a:r>
              <a:rPr lang="en-US">
                <a:latin typeface="Arial" charset="0"/>
              </a:rPr>
              <a:t>9.  </a:t>
            </a:r>
            <a:r>
              <a:rPr lang="ru-RU">
                <a:latin typeface="Arial" charset="0"/>
              </a:rPr>
              <a:t>Він допомагає побудувати прямий кут.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" eaLnBrk="1" fontAlgn="auto" hangingPunct="1">
              <a:spcAft>
                <a:spcPts val="0"/>
              </a:spcAft>
              <a:defRPr/>
            </a:pPr>
            <a:r>
              <a:rPr lang="ru-RU" sz="36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Розважально-пізнавальна</a:t>
            </a:r>
            <a:r>
              <a:rPr lang="ru-RU" sz="36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ru-RU" sz="36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хвилинка</a:t>
            </a:r>
            <a:r>
              <a:rPr lang="ru-RU" sz="36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br>
              <a:rPr lang="ru-RU" sz="36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6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( </a:t>
            </a:r>
            <a:r>
              <a:rPr lang="ru-RU" sz="36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вірш</a:t>
            </a:r>
            <a:r>
              <a:rPr lang="ru-RU" sz="36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про </a:t>
            </a:r>
            <a:r>
              <a:rPr lang="ru-RU" sz="36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види</a:t>
            </a:r>
            <a:r>
              <a:rPr lang="ru-RU" sz="36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трикутників</a:t>
            </a:r>
            <a:r>
              <a:rPr lang="ru-RU" sz="36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). </a:t>
            </a:r>
            <a:endParaRPr lang="ru-RU" sz="4100" b="1" kern="120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7696200" cy="3657600"/>
          </a:xfrm>
        </p:spPr>
        <p:txBody>
          <a:bodyPr>
            <a:normAutofit fontScale="92500" lnSpcReduction="20000"/>
          </a:bodyPr>
          <a:lstStyle/>
          <a:p>
            <a:pPr marL="136525" indent="0" algn="ctr" eaLnBrk="1" hangingPunct="1">
              <a:buFontTx/>
              <a:buNone/>
              <a:defRPr/>
            </a:pPr>
            <a:r>
              <a:rPr lang="ru-RU" smtClean="0"/>
              <a:t>Я трикутником зовуся ,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smtClean="0"/>
              <a:t>Трьома кутами я горжуся.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smtClean="0"/>
              <a:t>Коли вони гострі, 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smtClean="0"/>
              <a:t>тоді я  -  </a:t>
            </a:r>
            <a:r>
              <a:rPr lang="ru-RU" b="1" i="1" smtClean="0">
                <a:solidFill>
                  <a:srgbClr val="FFFF00"/>
                </a:solidFill>
              </a:rPr>
              <a:t>гострокутний</a:t>
            </a:r>
            <a:r>
              <a:rPr lang="ru-RU" smtClean="0"/>
              <a:t>,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smtClean="0"/>
              <a:t>Коли один  з  них тупий ,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smtClean="0"/>
              <a:t>тоді я  - </a:t>
            </a:r>
            <a:r>
              <a:rPr lang="ru-RU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тупокутний</a:t>
            </a:r>
            <a:r>
              <a:rPr lang="ru-RU" i="1" smtClean="0"/>
              <a:t>.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smtClean="0"/>
              <a:t>Коли один прямий я  маю,  </a:t>
            </a:r>
          </a:p>
          <a:p>
            <a:pPr marL="136525" indent="0" algn="ctr" eaLnBrk="1" hangingPunct="1">
              <a:buFontTx/>
              <a:buNone/>
              <a:defRPr/>
            </a:pPr>
            <a:r>
              <a:rPr lang="ru-RU" smtClean="0"/>
              <a:t>то </a:t>
            </a:r>
            <a:r>
              <a:rPr lang="ru-RU" b="1" i="1" smtClean="0">
                <a:solidFill>
                  <a:srgbClr val="FFFF00"/>
                </a:solidFill>
              </a:rPr>
              <a:t>прямокутним</a:t>
            </a:r>
            <a:r>
              <a:rPr lang="ru-RU" smtClean="0"/>
              <a:t>  величаюсь.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Засвоєння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 нового </a:t>
            </a: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матеріалу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b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Робота в </a:t>
            </a:r>
            <a:r>
              <a:rPr lang="ru-RU" sz="4100" b="1" kern="1200" dirty="0" err="1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групах</a:t>
            </a:r>
            <a:r>
              <a:rPr lang="ru-RU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9155" name="Объект 2"/>
          <p:cNvSpPr>
            <a:spLocks noGrp="1"/>
          </p:cNvSpPr>
          <p:nvPr>
            <p:ph idx="4294967295"/>
          </p:nvPr>
        </p:nvSpPr>
        <p:spPr>
          <a:xfrm>
            <a:off x="1447800" y="1341438"/>
            <a:ext cx="7696200" cy="860425"/>
          </a:xfrm>
        </p:spPr>
        <p:txBody>
          <a:bodyPr>
            <a:normAutofit fontScale="92500" lnSpcReduction="10000"/>
          </a:bodyPr>
          <a:lstStyle/>
          <a:p>
            <a:pPr marL="547688" indent="-411163" eaLnBrk="1" hangingPunct="1"/>
            <a:r>
              <a:rPr lang="ru-RU" sz="1800" smtClean="0"/>
              <a:t>Клас поділений  на  групи за  рівнями  навчальних  досягнень. На розв’я зання  задачі  виділяється  4-5 хвилин. Після цього лідери груп захищають свою думку  стосовно  рішення  обраної  задачі.</a:t>
            </a:r>
            <a:r>
              <a:rPr lang="ru-RU" sz="2400" smtClean="0"/>
              <a:t>  </a:t>
            </a:r>
          </a:p>
        </p:txBody>
      </p:sp>
      <p:graphicFrame>
        <p:nvGraphicFramePr>
          <p:cNvPr id="156691" name="Group 19"/>
          <p:cNvGraphicFramePr>
            <a:graphicFrameLocks noGrp="1"/>
          </p:cNvGraphicFramePr>
          <p:nvPr/>
        </p:nvGraphicFramePr>
        <p:xfrm>
          <a:off x="250825" y="2708275"/>
          <a:ext cx="8569325" cy="4114832"/>
        </p:xfrm>
        <a:graphic>
          <a:graphicData uri="http://schemas.openxmlformats.org/drawingml/2006/table">
            <a:tbl>
              <a:tblPr/>
              <a:tblGrid>
                <a:gridCol w="2855913"/>
                <a:gridCol w="2857500"/>
                <a:gridCol w="2855912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середн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рівень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Б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достатн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рівень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високий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рівень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35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В   ∆ АВС   АВ=ВС=АС= 5 см. 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Знайти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периметр 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даного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та  формулу для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обчислення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периметра .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Визначити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вид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даного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Одна сторона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в 3 рази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більша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за другу, а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третя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дорівнює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10 см.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Периметр 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54 см.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Знайти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невідомі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сторони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Визначити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вид 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Назвати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 кути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даного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трикутника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кількома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способами. </a:t>
                      </a: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Периметр  трикутника  дорівнює  50 см. Його  сторони відносяться як 3:4:3. Знайти  сторони  трикутника. Визначити вид  трикутника. Назвати  даний  трикутник  шістьма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різними  способами.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91444" marR="91444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819</Words>
  <Application>Microsoft Office PowerPoint</Application>
  <PresentationFormat>Экран (4:3)</PresentationFormat>
  <Paragraphs>178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31" baseType="lpstr">
      <vt:lpstr>Comic Sans MS</vt:lpstr>
      <vt:lpstr>Arial</vt:lpstr>
      <vt:lpstr>Calibri</vt:lpstr>
      <vt:lpstr>Algerian</vt:lpstr>
      <vt:lpstr>Castellar</vt:lpstr>
      <vt:lpstr>Times New Roman</vt:lpstr>
      <vt:lpstr>Wingdings</vt:lpstr>
      <vt:lpstr>Centaur</vt:lpstr>
      <vt:lpstr>Century</vt:lpstr>
      <vt:lpstr>Century Schoolbook</vt:lpstr>
      <vt:lpstr>Candara</vt:lpstr>
      <vt:lpstr>Georgia</vt:lpstr>
      <vt:lpstr>Gentium Book Basic</vt:lpstr>
      <vt:lpstr>Symbol</vt:lpstr>
      <vt:lpstr>Franklin Gothic Book</vt:lpstr>
      <vt:lpstr>Wingdings 2</vt:lpstr>
      <vt:lpstr>Corbel</vt:lpstr>
      <vt:lpstr>Тема Office</vt:lpstr>
      <vt:lpstr>Слайд 1</vt:lpstr>
      <vt:lpstr>   Означення елементів трикутника  Медіаною трикутника  називається…                     Бісектрисою трикутника називається…    Висотою трикутника, опущеною з даної вершини, називається…   Вкажіть малюнки, на яких зображено відповідний елемент трикутника    </vt:lpstr>
      <vt:lpstr>Рівнобедрений трикутник</vt:lpstr>
      <vt:lpstr>Рівносторонній трикутник </vt:lpstr>
      <vt:lpstr>Слайд 5</vt:lpstr>
      <vt:lpstr>Тренувальні вправи</vt:lpstr>
      <vt:lpstr>Слайд 7</vt:lpstr>
      <vt:lpstr>Розважально-пізнавальна  хвилинка  ( вірш про види трикутників ). </vt:lpstr>
      <vt:lpstr>Засвоєння  нового матеріалу.  Робота в групах </vt:lpstr>
      <vt:lpstr>Розумово – тренувальні  вправи</vt:lpstr>
      <vt:lpstr>Підсумок  уроку Т е с т о в а    р о б о т а </vt:lpstr>
      <vt:lpstr> Творче  завдання:   </vt:lpstr>
      <vt:lpstr>Гра  «Знайди  помилку»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Актуалізація навчальної діяльності учнів на уроках математики</dc:title>
  <dc:creator>UserXP</dc:creator>
  <cp:lastModifiedBy>User</cp:lastModifiedBy>
  <cp:revision>33</cp:revision>
  <dcterms:created xsi:type="dcterms:W3CDTF">2010-09-18T17:26:50Z</dcterms:created>
  <dcterms:modified xsi:type="dcterms:W3CDTF">2015-11-14T15:50:37Z</dcterms:modified>
</cp:coreProperties>
</file>